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3F8"/>
    <a:srgbClr val="003893"/>
    <a:srgbClr val="F0F5FC"/>
    <a:srgbClr val="E9F0FB"/>
    <a:srgbClr val="F9FBFE"/>
    <a:srgbClr val="EEF3FC"/>
    <a:srgbClr val="D1F0EF"/>
    <a:srgbClr val="BDD2F3"/>
    <a:srgbClr val="B6CDF2"/>
    <a:srgbClr val="0452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537" autoAdjust="0"/>
    <p:restoredTop sz="94660"/>
  </p:normalViewPr>
  <p:slideViewPr>
    <p:cSldViewPr>
      <p:cViewPr varScale="1">
        <p:scale>
          <a:sx n="12" d="100"/>
          <a:sy n="12" d="100"/>
        </p:scale>
        <p:origin x="1277" y="82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38" d="100"/>
          <a:sy n="38" d="100"/>
        </p:scale>
        <p:origin x="-1541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0ED0789-0253-4D9F-9F8C-43AB8EE809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778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4B280C4-2618-4DD2-989F-6DA415C0DB01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13973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10226675"/>
            <a:ext cx="37306250" cy="7054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3" y="18653125"/>
            <a:ext cx="30724475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80C80-D532-4989-B1B5-E5A8E6CDC5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55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258479-435D-42E5-92FA-70CA6B2F2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22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38" y="1317625"/>
            <a:ext cx="9875837" cy="28089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1317625"/>
            <a:ext cx="29475113" cy="28089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8E4E2D-038F-4C33-A80F-A42A724A56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654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7625"/>
            <a:ext cx="39503350" cy="5486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93925" y="7680325"/>
            <a:ext cx="19675475" cy="217265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22021800" y="7680325"/>
            <a:ext cx="19675475" cy="217265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4204F-F400-433E-8CCB-933EA19BBA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50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34EAC-5327-4AA7-A963-10A7F56105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71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1153438"/>
            <a:ext cx="37307838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13952538"/>
            <a:ext cx="37307838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6DB83-DB5E-4B53-A9E8-B4F43CDA6B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22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5" y="7680325"/>
            <a:ext cx="19675475" cy="21726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0" y="7680325"/>
            <a:ext cx="19675475" cy="21726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EF8B3-D401-4994-9BDD-30563D1448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772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5" y="7369175"/>
            <a:ext cx="19392900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5" y="10439400"/>
            <a:ext cx="19392900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8" y="7369175"/>
            <a:ext cx="19400837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8" y="10439400"/>
            <a:ext cx="19400837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15C1C-CBDF-4C5F-9FE4-A4A636C826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45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F8966B-A693-4529-8506-53B5484CF4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72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3D6CB-C7F6-4286-9BD9-592082FC8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6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1275"/>
            <a:ext cx="14439900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5" y="1311275"/>
            <a:ext cx="2453640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5" y="6888163"/>
            <a:ext cx="14439900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38EDAF-BF17-416F-8CFB-23DE01715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87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3" y="23042563"/>
            <a:ext cx="26335037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3" y="2941638"/>
            <a:ext cx="26335037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3" y="25763538"/>
            <a:ext cx="26335037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EB6A1-0148-4476-B418-89816D1E7A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110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0207" tIns="235104" rIns="470207" bIns="2351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3925" y="7680325"/>
            <a:ext cx="39503350" cy="2172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100"/>
            </a:lvl1pPr>
          </a:lstStyle>
          <a:p>
            <a:fld id="{3C1B0FD4-4DC7-4D7F-9346-08FA44C3BC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2pPr>
      <a:lvl3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3pPr>
      <a:lvl4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4pPr>
      <a:lvl5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5pPr>
      <a:lvl6pPr marL="4572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6pPr>
      <a:lvl7pPr marL="9144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7pPr>
      <a:lvl8pPr marL="13716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8pPr>
      <a:lvl9pPr marL="18288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9pPr>
    </p:titleStyle>
    <p:bodyStyle>
      <a:lvl1pPr marL="1762125" indent="-1762125" algn="l" defTabSz="4703763" rtl="0" eaLnBrk="0" fontAlgn="base" hangingPunct="0">
        <a:spcBef>
          <a:spcPct val="20000"/>
        </a:spcBef>
        <a:spcAft>
          <a:spcPct val="0"/>
        </a:spcAft>
        <a:buChar char="•"/>
        <a:defRPr sz="16500">
          <a:solidFill>
            <a:schemeClr val="tx1"/>
          </a:solidFill>
          <a:latin typeface="+mn-lt"/>
          <a:ea typeface="+mn-ea"/>
          <a:cs typeface="+mn-cs"/>
        </a:defRPr>
      </a:lvl1pPr>
      <a:lvl2pPr marL="3822700" indent="-1471613" algn="l" defTabSz="4703763" rtl="0" eaLnBrk="0" fontAlgn="base" hangingPunct="0">
        <a:spcBef>
          <a:spcPct val="20000"/>
        </a:spcBef>
        <a:spcAft>
          <a:spcPct val="0"/>
        </a:spcAft>
        <a:buChar char="–"/>
        <a:defRPr sz="14400">
          <a:solidFill>
            <a:schemeClr val="tx1"/>
          </a:solidFill>
          <a:latin typeface="+mn-lt"/>
        </a:defRPr>
      </a:lvl2pPr>
      <a:lvl3pPr marL="5875338" indent="-1171575" algn="l" defTabSz="4703763" rtl="0" eaLnBrk="0" fontAlgn="base" hangingPunct="0">
        <a:spcBef>
          <a:spcPct val="20000"/>
        </a:spcBef>
        <a:spcAft>
          <a:spcPct val="0"/>
        </a:spcAft>
        <a:buChar char="•"/>
        <a:defRPr sz="12400">
          <a:solidFill>
            <a:schemeClr val="tx1"/>
          </a:solidFill>
          <a:latin typeface="+mn-lt"/>
        </a:defRPr>
      </a:lvl3pPr>
      <a:lvl4pPr marL="8228013" indent="-1173163" algn="l" defTabSz="4703763" rtl="0" eaLnBrk="0" fontAlgn="base" hangingPunct="0">
        <a:spcBef>
          <a:spcPct val="20000"/>
        </a:spcBef>
        <a:spcAft>
          <a:spcPct val="0"/>
        </a:spcAft>
        <a:buChar char="–"/>
        <a:defRPr sz="10300">
          <a:solidFill>
            <a:schemeClr val="tx1"/>
          </a:solidFill>
          <a:latin typeface="+mn-lt"/>
        </a:defRPr>
      </a:lvl4pPr>
      <a:lvl5pPr marL="10582275" indent="-1176338" algn="l" defTabSz="4703763" rtl="0" eaLnBrk="0" fontAlgn="base" hangingPunct="0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5pPr>
      <a:lvl6pPr marL="110394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6pPr>
      <a:lvl7pPr marL="114966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7pPr>
      <a:lvl8pPr marL="119538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8pPr>
      <a:lvl9pPr marL="124110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50D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3"/>
          <p:cNvSpPr>
            <a:spLocks noGrp="1" noChangeArrowheads="1"/>
          </p:cNvSpPr>
          <p:nvPr>
            <p:ph type="title"/>
          </p:nvPr>
        </p:nvSpPr>
        <p:spPr>
          <a:xfrm>
            <a:off x="914400" y="990601"/>
            <a:ext cx="42062399" cy="6259652"/>
          </a:xfr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11300" b="1" dirty="0" smtClean="0">
                <a:solidFill>
                  <a:srgbClr val="00389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Electric Power and Energy Usage</a:t>
            </a:r>
            <a:r>
              <a:rPr lang="en-US" altLang="en-US" sz="6000" dirty="0" smtClean="0">
                <a:solidFill>
                  <a:srgbClr val="003893"/>
                </a:solidFill>
                <a:latin typeface="Garamond" panose="02020404030301010803" pitchFamily="18" charset="0"/>
              </a:rPr>
              <a:t/>
            </a:r>
            <a:br>
              <a:rPr lang="en-US" altLang="en-US" sz="6000" dirty="0" smtClean="0">
                <a:solidFill>
                  <a:srgbClr val="003893"/>
                </a:solidFill>
                <a:latin typeface="Garamond" panose="02020404030301010803" pitchFamily="18" charset="0"/>
              </a:rPr>
            </a:br>
            <a:r>
              <a:rPr lang="en-US" altLang="en-US" sz="7200" dirty="0" smtClean="0">
                <a:solidFill>
                  <a:srgbClr val="003893"/>
                </a:solidFill>
              </a:rPr>
              <a:t>John J. D’Alessandro</a:t>
            </a:r>
            <a:r>
              <a:rPr lang="en-US" altLang="en-US" sz="7200" i="1" dirty="0" smtClean="0">
                <a:solidFill>
                  <a:srgbClr val="003893"/>
                </a:solidFill>
              </a:rPr>
              <a:t/>
            </a:r>
            <a:br>
              <a:rPr lang="en-US" altLang="en-US" sz="7200" i="1" dirty="0" smtClean="0">
                <a:solidFill>
                  <a:srgbClr val="003893"/>
                </a:solidFill>
              </a:rPr>
            </a:br>
            <a:r>
              <a:rPr lang="en-US" altLang="en-US" sz="7200" dirty="0" smtClean="0">
                <a:solidFill>
                  <a:srgbClr val="003893"/>
                </a:solidFill>
              </a:rPr>
              <a:t>St. Xavier High School, Physics</a:t>
            </a:r>
          </a:p>
        </p:txBody>
      </p:sp>
      <p:sp>
        <p:nvSpPr>
          <p:cNvPr id="3075" name="Rectangle 17"/>
          <p:cNvSpPr>
            <a:spLocks noChangeArrowheads="1"/>
          </p:cNvSpPr>
          <p:nvPr/>
        </p:nvSpPr>
        <p:spPr bwMode="auto">
          <a:xfrm>
            <a:off x="965200" y="7559397"/>
            <a:ext cx="13893800" cy="2956203"/>
          </a:xfrm>
          <a:prstGeom prst="rect">
            <a:avLst/>
          </a:prstGeom>
          <a:solidFill>
            <a:srgbClr val="F0F5FC"/>
          </a:solidFill>
          <a:ln w="9525">
            <a:solidFill>
              <a:srgbClr val="E9F0FB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003893"/>
                </a:solidFill>
                <a:latin typeface="+mj-lt"/>
              </a:rPr>
              <a:t>Summer Research: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003893"/>
                </a:solidFill>
                <a:latin typeface="+mj-lt"/>
              </a:rPr>
              <a:t>Synthesis </a:t>
            </a:r>
            <a:r>
              <a:rPr lang="en-US" altLang="en-US" sz="6000" b="1" dirty="0">
                <a:solidFill>
                  <a:srgbClr val="003893"/>
                </a:solidFill>
                <a:latin typeface="+mj-lt"/>
              </a:rPr>
              <a:t>Characterization </a:t>
            </a:r>
            <a:r>
              <a:rPr lang="en-US" altLang="en-US" sz="6000" b="1" dirty="0" smtClean="0">
                <a:solidFill>
                  <a:srgbClr val="003893"/>
                </a:solidFill>
                <a:latin typeface="+mj-lt"/>
              </a:rPr>
              <a:t>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003893"/>
                </a:solidFill>
                <a:latin typeface="+mj-lt"/>
              </a:rPr>
              <a:t>Graphene </a:t>
            </a:r>
            <a:r>
              <a:rPr lang="en-US" altLang="en-US" sz="6000" b="1" dirty="0">
                <a:solidFill>
                  <a:srgbClr val="003893"/>
                </a:solidFill>
                <a:latin typeface="+mj-lt"/>
              </a:rPr>
              <a:t>for Energy Storage </a:t>
            </a:r>
            <a:r>
              <a:rPr lang="en-US" altLang="en-US" sz="6000" b="1" dirty="0" smtClean="0">
                <a:solidFill>
                  <a:srgbClr val="003893"/>
                </a:solidFill>
                <a:latin typeface="+mj-lt"/>
              </a:rPr>
              <a:t>Devices</a:t>
            </a:r>
          </a:p>
        </p:txBody>
      </p:sp>
      <p:sp>
        <p:nvSpPr>
          <p:cNvPr id="3076" name="Rectangle 19"/>
          <p:cNvSpPr>
            <a:spLocks noChangeArrowheads="1"/>
          </p:cNvSpPr>
          <p:nvPr/>
        </p:nvSpPr>
        <p:spPr bwMode="auto">
          <a:xfrm>
            <a:off x="15163800" y="7543800"/>
            <a:ext cx="13568363" cy="2362200"/>
          </a:xfrm>
          <a:prstGeom prst="rect">
            <a:avLst/>
          </a:prstGeom>
          <a:solidFill>
            <a:srgbClr val="F0F5FC"/>
          </a:solidFill>
          <a:ln w="9525">
            <a:solidFill>
              <a:srgbClr val="E9F0FB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003893"/>
                </a:solidFill>
                <a:latin typeface="+mj-lt"/>
              </a:rPr>
              <a:t>Challenge-Based Learning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003893"/>
                </a:solidFill>
                <a:latin typeface="+mj-lt"/>
              </a:rPr>
              <a:t>(CBL)</a:t>
            </a:r>
            <a:endParaRPr lang="en-US" altLang="en-US" sz="6000" b="1" dirty="0">
              <a:solidFill>
                <a:srgbClr val="003893"/>
              </a:solidFill>
              <a:latin typeface="+mj-lt"/>
            </a:endParaRPr>
          </a:p>
        </p:txBody>
      </p:sp>
      <p:sp>
        <p:nvSpPr>
          <p:cNvPr id="3077" name="Rectangle 20"/>
          <p:cNvSpPr>
            <a:spLocks noChangeArrowheads="1"/>
          </p:cNvSpPr>
          <p:nvPr/>
        </p:nvSpPr>
        <p:spPr bwMode="auto">
          <a:xfrm>
            <a:off x="29032200" y="7543800"/>
            <a:ext cx="13893800" cy="1600200"/>
          </a:xfrm>
          <a:prstGeom prst="rect">
            <a:avLst/>
          </a:prstGeom>
          <a:solidFill>
            <a:srgbClr val="F0F5FC"/>
          </a:solidFill>
          <a:ln w="9525">
            <a:solidFill>
              <a:srgbClr val="E9F0FB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003893"/>
                </a:solidFill>
                <a:latin typeface="+mj-lt"/>
              </a:rPr>
              <a:t>Big Idea</a:t>
            </a:r>
            <a:endParaRPr lang="en-US" altLang="en-US" sz="6000" b="1" dirty="0">
              <a:solidFill>
                <a:srgbClr val="003893"/>
              </a:solidFill>
              <a:latin typeface="+mj-lt"/>
            </a:endParaRPr>
          </a:p>
        </p:txBody>
      </p:sp>
      <p:pic>
        <p:nvPicPr>
          <p:cNvPr id="308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09650"/>
            <a:ext cx="4953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6652200" y="1479332"/>
            <a:ext cx="6197600" cy="6902668"/>
            <a:chOff x="38252400" y="1676400"/>
            <a:chExt cx="3886200" cy="4127282"/>
          </a:xfrm>
        </p:grpSpPr>
        <p:pic>
          <p:nvPicPr>
            <p:cNvPr id="3090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1225" y="1676400"/>
              <a:ext cx="21082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1" name="TextBox 4"/>
            <p:cNvSpPr txBox="1">
              <a:spLocks noChangeArrowheads="1"/>
            </p:cNvSpPr>
            <p:nvPr/>
          </p:nvSpPr>
          <p:spPr bwMode="auto">
            <a:xfrm>
              <a:off x="38252400" y="3987800"/>
              <a:ext cx="3886200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 smtClean="0">
                  <a:solidFill>
                    <a:srgbClr val="003893"/>
                  </a:solidFill>
                  <a:latin typeface="Garamond" panose="02020404030301010803" pitchFamily="18" charset="0"/>
                </a:rPr>
                <a:t>RET </a:t>
              </a:r>
              <a:r>
                <a:rPr lang="en-US" altLang="en-US" sz="2800" dirty="0">
                  <a:solidFill>
                    <a:srgbClr val="003893"/>
                  </a:solidFill>
                  <a:latin typeface="Garamond" panose="02020404030301010803" pitchFamily="18" charset="0"/>
                </a:rPr>
                <a:t>is funded by the National Science Foundation, grant </a:t>
              </a:r>
              <a:r>
                <a:rPr lang="en-US" altLang="en-US" sz="2800" dirty="0" smtClean="0">
                  <a:solidFill>
                    <a:srgbClr val="003893"/>
                  </a:solidFill>
                  <a:latin typeface="Garamond" panose="02020404030301010803" pitchFamily="18" charset="0"/>
                </a:rPr>
                <a:t># EEC-1404766</a:t>
              </a:r>
              <a:endParaRPr lang="en-US" altLang="en-US" sz="2800" dirty="0">
                <a:solidFill>
                  <a:srgbClr val="003893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3095" name="Rectangle 18"/>
          <p:cNvSpPr>
            <a:spLocks noChangeArrowheads="1"/>
          </p:cNvSpPr>
          <p:nvPr/>
        </p:nvSpPr>
        <p:spPr bwMode="auto">
          <a:xfrm>
            <a:off x="914400" y="990600"/>
            <a:ext cx="42062400" cy="31013400"/>
          </a:xfrm>
          <a:prstGeom prst="rect">
            <a:avLst/>
          </a:prstGeom>
          <a:noFill/>
          <a:ln w="7620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806950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8069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806950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80695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80695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806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806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806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806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600">
              <a:latin typeface="Garamond" panose="02020404030301010803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896600" y="10872127"/>
            <a:ext cx="4343400" cy="5513849"/>
            <a:chOff x="11277602" y="10972799"/>
            <a:chExt cx="4343400" cy="55138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34798" y="10972799"/>
              <a:ext cx="3429000" cy="4572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1277602" y="15532541"/>
              <a:ext cx="4343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003893"/>
                  </a:solidFill>
                  <a:latin typeface="Garamond" panose="02020404030301010803" pitchFamily="18" charset="0"/>
                </a:rPr>
                <a:t>Figure 1. About to Work with</a:t>
              </a:r>
            </a:p>
            <a:p>
              <a:pPr algn="just"/>
              <a:r>
                <a:rPr lang="en-US" sz="2800" dirty="0" smtClean="0">
                  <a:solidFill>
                    <a:srgbClr val="003893"/>
                  </a:solidFill>
                  <a:latin typeface="Garamond" panose="02020404030301010803" pitchFamily="18" charset="0"/>
                </a:rPr>
                <a:t>Nickel Powder and Polymer</a:t>
              </a:r>
              <a:endParaRPr lang="en-US" sz="2800" dirty="0">
                <a:solidFill>
                  <a:srgbClr val="003893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972800" y="18479869"/>
            <a:ext cx="4337960" cy="5526107"/>
            <a:chOff x="1355234" y="13258799"/>
            <a:chExt cx="4337960" cy="55261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0029" y="13258799"/>
              <a:ext cx="3429000" cy="4572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355234" y="17830799"/>
              <a:ext cx="43379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003893"/>
                  </a:solidFill>
                  <a:latin typeface="Garamond" panose="02020404030301010803" pitchFamily="18" charset="0"/>
                </a:rPr>
                <a:t>Figure 3. Mounting Graphene Paper on </a:t>
              </a:r>
              <a:r>
                <a:rPr lang="en-US" sz="2800" dirty="0" err="1" smtClean="0">
                  <a:solidFill>
                    <a:srgbClr val="003893"/>
                  </a:solidFill>
                  <a:latin typeface="Garamond" panose="02020404030301010803" pitchFamily="18" charset="0"/>
                </a:rPr>
                <a:t>Kapton</a:t>
              </a:r>
              <a:r>
                <a:rPr lang="en-US" sz="2800" dirty="0" smtClean="0">
                  <a:solidFill>
                    <a:srgbClr val="003893"/>
                  </a:solidFill>
                  <a:latin typeface="Garamond" panose="02020404030301010803" pitchFamily="18" charset="0"/>
                </a:rPr>
                <a:t> Film</a:t>
              </a:r>
              <a:endParaRPr lang="en-US" sz="2800" dirty="0">
                <a:solidFill>
                  <a:srgbClr val="003893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38200" y="22550783"/>
            <a:ext cx="5066763" cy="5526107"/>
            <a:chOff x="686337" y="22550783"/>
            <a:chExt cx="5066763" cy="55261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5900" y="22550783"/>
              <a:ext cx="3429000" cy="457200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86337" y="27122783"/>
              <a:ext cx="50667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003893"/>
                  </a:solidFill>
                  <a:latin typeface="Garamond" panose="02020404030301010803" pitchFamily="18" charset="0"/>
                </a:rPr>
                <a:t>Figure 4. Laser Etching Interdigital Pattern on Graphene Paper</a:t>
              </a:r>
              <a:endParaRPr lang="en-US" sz="2800" dirty="0">
                <a:solidFill>
                  <a:srgbClr val="003893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6503" y="16264617"/>
            <a:ext cx="5630497" cy="4312359"/>
            <a:chOff x="1217341" y="15038906"/>
            <a:chExt cx="5630497" cy="4312359"/>
          </a:xfrm>
        </p:grpSpPr>
        <p:sp>
          <p:nvSpPr>
            <p:cNvPr id="28" name="TextBox 27"/>
            <p:cNvSpPr txBox="1"/>
            <p:nvPr/>
          </p:nvSpPr>
          <p:spPr>
            <a:xfrm>
              <a:off x="1217341" y="18397158"/>
              <a:ext cx="56304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003893"/>
                  </a:solidFill>
                  <a:latin typeface="Garamond" panose="02020404030301010803" pitchFamily="18" charset="0"/>
                </a:rPr>
                <a:t>Figure 2. Raman Spectroscopy Analysis of Graphene on Nickel Substrate</a:t>
              </a:r>
              <a:endParaRPr lang="en-US" sz="2800" dirty="0">
                <a:solidFill>
                  <a:srgbClr val="003893"/>
                </a:solidFill>
                <a:latin typeface="Garamond" panose="02020404030301010803" pitchFamily="18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90038" y="15038906"/>
              <a:ext cx="4572000" cy="3359861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1428751" y="11246346"/>
            <a:ext cx="103060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latin typeface="+mj-lt"/>
              </a:rPr>
              <a:t>Goals</a:t>
            </a:r>
            <a:endParaRPr lang="en-US" sz="4800" dirty="0" smtClean="0"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+mj-lt"/>
              </a:rPr>
              <a:t>Synthesize Graphene Papers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+mj-lt"/>
              </a:rPr>
              <a:t>Build Supercapacitors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+mj-lt"/>
              </a:rPr>
              <a:t>Analyze Supercapacitor Quality</a:t>
            </a:r>
            <a:endParaRPr lang="en-US" sz="44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66" y="3429000"/>
            <a:ext cx="5767834" cy="353167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943600" y="15696349"/>
            <a:ext cx="856174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latin typeface="+mj-lt"/>
              </a:rPr>
              <a:t>	</a:t>
            </a:r>
            <a:r>
              <a:rPr lang="en-US" sz="6000" dirty="0" smtClean="0">
                <a:latin typeface="+mj-lt"/>
              </a:rPr>
              <a:t>Process</a:t>
            </a:r>
            <a:endParaRPr lang="en-US" sz="4800" dirty="0" smtClean="0"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+mj-lt"/>
              </a:rPr>
              <a:t>Make Nickel-polymer S</a:t>
            </a:r>
            <a:r>
              <a:rPr lang="en-US" sz="4400" dirty="0" smtClean="0">
                <a:latin typeface="+mj-lt"/>
              </a:rPr>
              <a:t>lurry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+mj-lt"/>
              </a:rPr>
              <a:t>Use </a:t>
            </a:r>
            <a:r>
              <a:rPr lang="en-US" sz="4400" dirty="0">
                <a:latin typeface="+mj-lt"/>
              </a:rPr>
              <a:t>Chemical </a:t>
            </a:r>
            <a:r>
              <a:rPr lang="en-US" sz="4400" dirty="0" smtClean="0">
                <a:latin typeface="+mj-lt"/>
              </a:rPr>
              <a:t>Vapor Deposition to                            Form Graphene</a:t>
            </a:r>
            <a:endParaRPr lang="en-US" sz="4400" dirty="0"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800" dirty="0" smtClean="0">
              <a:latin typeface="Garamond" panose="02020404030301010803" pitchFamily="18" charset="0"/>
            </a:endParaRPr>
          </a:p>
          <a:p>
            <a:pPr lvl="1"/>
            <a:endParaRPr lang="en-US" sz="4800" dirty="0">
              <a:latin typeface="Garamond" panose="02020404030301010803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867400" y="23469600"/>
            <a:ext cx="85617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+mj-lt"/>
              </a:rPr>
              <a:t>Design and Mill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+mj-lt"/>
              </a:rPr>
              <a:t>Interdigital Patterns on Graphene Paper</a:t>
            </a:r>
            <a:endParaRPr lang="en-US" sz="4400" dirty="0"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+mj-lt"/>
              </a:rPr>
              <a:t>Coat with Electrolyte</a:t>
            </a:r>
            <a:endParaRPr lang="en-US" sz="4400" dirty="0"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20452" y="28324076"/>
            <a:ext cx="85617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+mj-lt"/>
              </a:rPr>
              <a:t>Mount Conducting Wire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+mj-lt"/>
              </a:rPr>
              <a:t>Characterize Supercapacitor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+mj-lt"/>
              </a:rPr>
              <a:t>Try More Designs!</a:t>
            </a:r>
            <a:endParaRPr lang="en-US" sz="44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2555" y="20780276"/>
            <a:ext cx="931544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+mj-lt"/>
              </a:rPr>
              <a:t>Clean Graphene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+mj-lt"/>
              </a:rPr>
              <a:t>Characterize Graphene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800" dirty="0">
              <a:latin typeface="Garamond" panose="02020404030301010803" pitchFamily="18" charset="0"/>
            </a:endParaRPr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15240000" y="19718197"/>
            <a:ext cx="13568363" cy="2359152"/>
          </a:xfrm>
          <a:prstGeom prst="rect">
            <a:avLst/>
          </a:prstGeom>
          <a:solidFill>
            <a:srgbClr val="F0F5FC"/>
          </a:solidFill>
          <a:ln w="9525">
            <a:solidFill>
              <a:srgbClr val="E9F0FB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003893"/>
                </a:solidFill>
                <a:latin typeface="+mj-lt"/>
              </a:rPr>
              <a:t>Engineering Design Process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003893"/>
                </a:solidFill>
                <a:latin typeface="+mj-lt"/>
              </a:rPr>
              <a:t>(EDP)</a:t>
            </a:r>
            <a:endParaRPr lang="en-US" altLang="en-US" sz="6000" b="1" dirty="0">
              <a:solidFill>
                <a:srgbClr val="003893"/>
              </a:solidFill>
              <a:latin typeface="+mj-lt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6696489" y="23830439"/>
            <a:ext cx="11430000" cy="5871919"/>
            <a:chOff x="17145000" y="23022101"/>
            <a:chExt cx="10067375" cy="5171899"/>
          </a:xfrm>
        </p:grpSpPr>
        <p:grpSp>
          <p:nvGrpSpPr>
            <p:cNvPr id="34" name="Group 33"/>
            <p:cNvGrpSpPr/>
            <p:nvPr/>
          </p:nvGrpSpPr>
          <p:grpSpPr>
            <a:xfrm>
              <a:off x="19905746" y="23354550"/>
              <a:ext cx="6246050" cy="4449499"/>
              <a:chOff x="9803224" y="1599614"/>
              <a:chExt cx="6246050" cy="444949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9803224" y="1599614"/>
                <a:ext cx="6246050" cy="4448307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>
                <a:off x="12739688" y="1599614"/>
                <a:ext cx="3858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5510936" y="2577168"/>
                <a:ext cx="231713" cy="2816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H="1">
                <a:off x="15701739" y="4628150"/>
                <a:ext cx="140382" cy="21431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>
                <a:off x="12780794" y="6046731"/>
                <a:ext cx="221456" cy="238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H="1" flipV="1">
                <a:off x="10018998" y="4640747"/>
                <a:ext cx="143982" cy="21343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V="1">
                <a:off x="10127456" y="2649321"/>
                <a:ext cx="151226" cy="18104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Arrow Connector 42"/>
            <p:cNvCxnSpPr/>
            <p:nvPr/>
          </p:nvCxnSpPr>
          <p:spPr>
            <a:xfrm>
              <a:off x="19515353" y="23594617"/>
              <a:ext cx="874992" cy="144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2066868" y="24154082"/>
              <a:ext cx="1961147" cy="2849244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21691300" y="24154085"/>
              <a:ext cx="2502177" cy="284924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54" idx="1"/>
            </p:cNvCxnSpPr>
            <p:nvPr/>
          </p:nvCxnSpPr>
          <p:spPr>
            <a:xfrm flipH="1">
              <a:off x="21093421" y="25529672"/>
              <a:ext cx="380006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/>
            <p:cNvGrpSpPr/>
            <p:nvPr/>
          </p:nvGrpSpPr>
          <p:grpSpPr>
            <a:xfrm>
              <a:off x="20384822" y="23026925"/>
              <a:ext cx="2318887" cy="1162250"/>
              <a:chOff x="3012438" y="18088"/>
              <a:chExt cx="2103122" cy="1097277"/>
            </a:xfrm>
            <a:solidFill>
              <a:srgbClr val="7030A0"/>
            </a:solidFill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48" name="Rounded Rectangle 47"/>
              <p:cNvSpPr/>
              <p:nvPr/>
            </p:nvSpPr>
            <p:spPr>
              <a:xfrm>
                <a:off x="3012438" y="18088"/>
                <a:ext cx="2103122" cy="1097277"/>
              </a:xfrm>
              <a:prstGeom prst="roundRect">
                <a:avLst/>
              </a:prstGeom>
              <a:grpFill/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9" name="Rounded Rectangle 4"/>
              <p:cNvSpPr/>
              <p:nvPr/>
            </p:nvSpPr>
            <p:spPr>
              <a:xfrm>
                <a:off x="3066003" y="71653"/>
                <a:ext cx="1995992" cy="990147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algn="ctr" defTabSz="124472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1" b="1" dirty="0">
                    <a:effectLst>
                      <a:outerShdw blurRad="50800" dist="50800" dir="2400000" algn="ctr" rotWithShape="0">
                        <a:schemeClr val="tx1"/>
                      </a:outerShdw>
                    </a:effectLst>
                  </a:rPr>
                  <a:t>Gather Information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23412694" y="23022101"/>
              <a:ext cx="2318887" cy="1162250"/>
              <a:chOff x="3012438" y="18088"/>
              <a:chExt cx="2103122" cy="1097277"/>
            </a:xfrm>
            <a:solidFill>
              <a:srgbClr val="C00000"/>
            </a:solidFill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51" name="Rounded Rectangle 50"/>
              <p:cNvSpPr/>
              <p:nvPr/>
            </p:nvSpPr>
            <p:spPr>
              <a:xfrm>
                <a:off x="3012438" y="18088"/>
                <a:ext cx="2103122" cy="1097277"/>
              </a:xfrm>
              <a:prstGeom prst="roundRect">
                <a:avLst/>
              </a:prstGeom>
              <a:grpFill/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2" name="Rounded Rectangle 4"/>
              <p:cNvSpPr/>
              <p:nvPr/>
            </p:nvSpPr>
            <p:spPr>
              <a:xfrm>
                <a:off x="3066002" y="71653"/>
                <a:ext cx="1995992" cy="990147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algn="ctr" defTabSz="124472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1" b="1" dirty="0">
                    <a:effectLst>
                      <a:outerShdw blurRad="50800" dist="50800" dir="2400000" algn="ctr" rotWithShape="0">
                        <a:schemeClr val="tx1"/>
                      </a:outerShdw>
                    </a:effectLst>
                  </a:rPr>
                  <a:t>Identify Alternatives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24893488" y="24948547"/>
              <a:ext cx="2318887" cy="1162250"/>
              <a:chOff x="3012438" y="18088"/>
              <a:chExt cx="2103122" cy="1097277"/>
            </a:xfrm>
            <a:solidFill>
              <a:srgbClr val="006600"/>
            </a:solidFill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54" name="Rounded Rectangle 53"/>
              <p:cNvSpPr/>
              <p:nvPr/>
            </p:nvSpPr>
            <p:spPr>
              <a:xfrm>
                <a:off x="3012438" y="18088"/>
                <a:ext cx="2103122" cy="1097277"/>
              </a:xfrm>
              <a:prstGeom prst="roundRect">
                <a:avLst/>
              </a:prstGeom>
              <a:grpFill/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5" name="Rounded Rectangle 4"/>
              <p:cNvSpPr/>
              <p:nvPr/>
            </p:nvSpPr>
            <p:spPr>
              <a:xfrm>
                <a:off x="3066003" y="71653"/>
                <a:ext cx="1995992" cy="990147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algn="ctr" defTabSz="124472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1" b="1" dirty="0">
                    <a:effectLst>
                      <a:outerShdw blurRad="50800" dist="50800" dir="2400000" algn="ctr" rotWithShape="0">
                        <a:schemeClr val="tx1"/>
                      </a:outerShdw>
                    </a:effectLst>
                  </a:rPr>
                  <a:t>Select Solutions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7152653" y="23027928"/>
              <a:ext cx="2414335" cy="1162250"/>
              <a:chOff x="3012438" y="18088"/>
              <a:chExt cx="2103122" cy="1097277"/>
            </a:xfrm>
            <a:solidFill>
              <a:srgbClr val="002060"/>
            </a:solidFill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57" name="Rounded Rectangle 56"/>
              <p:cNvSpPr/>
              <p:nvPr/>
            </p:nvSpPr>
            <p:spPr>
              <a:xfrm>
                <a:off x="3012438" y="18088"/>
                <a:ext cx="2103122" cy="1097277"/>
              </a:xfrm>
              <a:prstGeom prst="roundRect">
                <a:avLst/>
              </a:prstGeom>
              <a:grpFill/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Rounded Rectangle 4"/>
              <p:cNvSpPr/>
              <p:nvPr/>
            </p:nvSpPr>
            <p:spPr>
              <a:xfrm>
                <a:off x="3066003" y="71653"/>
                <a:ext cx="1995992" cy="990147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algn="ctr" defTabSz="124472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1" b="1" dirty="0">
                    <a:effectLst>
                      <a:outerShdw blurRad="50800" dist="50800" dir="2400000" algn="ctr" rotWithShape="0">
                        <a:schemeClr val="tx1"/>
                      </a:outerShdw>
                    </a:effectLst>
                  </a:rPr>
                  <a:t>Identify and Define</a:t>
                </a: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23413792" y="27031750"/>
              <a:ext cx="2318887" cy="1162250"/>
              <a:chOff x="3012438" y="18088"/>
              <a:chExt cx="2103122" cy="1097277"/>
            </a:xfrm>
            <a:solidFill>
              <a:srgbClr val="B85808"/>
            </a:solidFill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60" name="Rounded Rectangle 59"/>
              <p:cNvSpPr/>
              <p:nvPr/>
            </p:nvSpPr>
            <p:spPr>
              <a:xfrm>
                <a:off x="3012438" y="18088"/>
                <a:ext cx="2103122" cy="1097277"/>
              </a:xfrm>
              <a:prstGeom prst="roundRect">
                <a:avLst/>
              </a:prstGeom>
              <a:grpFill/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1" name="Rounded Rectangle 4"/>
              <p:cNvSpPr/>
              <p:nvPr/>
            </p:nvSpPr>
            <p:spPr>
              <a:xfrm>
                <a:off x="3066003" y="71653"/>
                <a:ext cx="1995992" cy="990147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algn="ctr" defTabSz="124472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1" b="1" dirty="0">
                    <a:effectLst>
                      <a:outerShdw blurRad="50800" dist="50800" dir="2400000" algn="ctr" rotWithShape="0">
                        <a:schemeClr val="tx1"/>
                      </a:outerShdw>
                    </a:effectLst>
                  </a:rPr>
                  <a:t>Implement Solution</a:t>
                </a: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20381204" y="27021623"/>
              <a:ext cx="2318887" cy="1162250"/>
              <a:chOff x="3012438" y="18088"/>
              <a:chExt cx="2103122" cy="1097277"/>
            </a:xfrm>
            <a:solidFill>
              <a:srgbClr val="0070C0"/>
            </a:solidFill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63" name="Rounded Rectangle 62"/>
              <p:cNvSpPr/>
              <p:nvPr/>
            </p:nvSpPr>
            <p:spPr>
              <a:xfrm>
                <a:off x="3012438" y="18088"/>
                <a:ext cx="2103122" cy="1097277"/>
              </a:xfrm>
              <a:prstGeom prst="roundRect">
                <a:avLst/>
              </a:prstGeom>
              <a:grpFill/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4" name="Rounded Rectangle 4"/>
              <p:cNvSpPr/>
              <p:nvPr/>
            </p:nvSpPr>
            <p:spPr>
              <a:xfrm>
                <a:off x="3066003" y="71653"/>
                <a:ext cx="1995992" cy="990147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algn="ctr" defTabSz="124472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1" b="1" dirty="0">
                    <a:effectLst>
                      <a:outerShdw blurRad="50800" dist="50800" dir="2400000" algn="ctr" rotWithShape="0">
                        <a:schemeClr val="tx1"/>
                      </a:outerShdw>
                    </a:effectLst>
                  </a:rPr>
                  <a:t>Evaluate Solution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18774533" y="24910875"/>
              <a:ext cx="2318887" cy="1162250"/>
              <a:chOff x="3012438" y="18088"/>
              <a:chExt cx="2103122" cy="1097277"/>
            </a:xfrm>
            <a:solidFill>
              <a:srgbClr val="656D1D"/>
            </a:solidFill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66" name="Rounded Rectangle 65"/>
              <p:cNvSpPr/>
              <p:nvPr/>
            </p:nvSpPr>
            <p:spPr>
              <a:xfrm>
                <a:off x="3012438" y="18088"/>
                <a:ext cx="2103122" cy="1097277"/>
              </a:xfrm>
              <a:prstGeom prst="roundRect">
                <a:avLst/>
              </a:prstGeom>
              <a:grpFill/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7" name="Rounded Rectangle 4"/>
              <p:cNvSpPr/>
              <p:nvPr/>
            </p:nvSpPr>
            <p:spPr>
              <a:xfrm>
                <a:off x="3066003" y="71653"/>
                <a:ext cx="1995992" cy="990147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algn="ctr" defTabSz="124472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1" b="1" dirty="0">
                    <a:effectLst>
                      <a:outerShdw blurRad="50800" dist="50800" dir="2400000" algn="ctr" rotWithShape="0">
                        <a:schemeClr val="tx1"/>
                      </a:outerShdw>
                    </a:effectLst>
                  </a:rPr>
                  <a:t>Refine</a:t>
                </a: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7145000" y="27021403"/>
              <a:ext cx="2443505" cy="1162250"/>
              <a:chOff x="3012438" y="18088"/>
              <a:chExt cx="2103122" cy="1097277"/>
            </a:xfrm>
            <a:solidFill>
              <a:srgbClr val="792D2B"/>
            </a:solidFill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69" name="Rounded Rectangle 68"/>
              <p:cNvSpPr/>
              <p:nvPr/>
            </p:nvSpPr>
            <p:spPr>
              <a:xfrm>
                <a:off x="3012438" y="18088"/>
                <a:ext cx="2103122" cy="1097277"/>
              </a:xfrm>
              <a:prstGeom prst="roundRect">
                <a:avLst/>
              </a:prstGeom>
              <a:grpFill/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0" name="Rounded Rectangle 4"/>
              <p:cNvSpPr/>
              <p:nvPr/>
            </p:nvSpPr>
            <p:spPr>
              <a:xfrm>
                <a:off x="3066003" y="71653"/>
                <a:ext cx="1995992" cy="990147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algn="ctr" defTabSz="124472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1" b="1" dirty="0">
                    <a:effectLst>
                      <a:outerShdw blurRad="50800" dist="50800" dir="2400000" algn="ctr" rotWithShape="0">
                        <a:schemeClr val="tx1"/>
                      </a:outerShdw>
                    </a:effectLst>
                  </a:rPr>
                  <a:t>Communicate Solution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21766077" y="24943547"/>
              <a:ext cx="2490838" cy="1162250"/>
              <a:chOff x="3012438" y="18088"/>
              <a:chExt cx="2103122" cy="1097277"/>
            </a:xfrm>
            <a:solidFill>
              <a:srgbClr val="454545"/>
            </a:solidFill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72" name="Rounded Rectangle 71"/>
              <p:cNvSpPr/>
              <p:nvPr/>
            </p:nvSpPr>
            <p:spPr>
              <a:xfrm>
                <a:off x="3012438" y="18088"/>
                <a:ext cx="2103122" cy="1097277"/>
              </a:xfrm>
              <a:prstGeom prst="roundRect">
                <a:avLst/>
              </a:prstGeom>
              <a:grpFill/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Rounded Rectangle 4"/>
              <p:cNvSpPr/>
              <p:nvPr/>
            </p:nvSpPr>
            <p:spPr>
              <a:xfrm>
                <a:off x="3066003" y="71653"/>
                <a:ext cx="1995992" cy="990147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algn="ctr" defTabSz="124472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1" b="1" dirty="0">
                    <a:effectLst>
                      <a:outerShdw blurRad="50800" dist="50800" dir="2400000" algn="ctr" rotWithShape="0">
                        <a:schemeClr val="tx1"/>
                      </a:outerShdw>
                    </a:effectLst>
                  </a:rPr>
                  <a:t>Communicate</a:t>
                </a:r>
              </a:p>
            </p:txBody>
          </p:sp>
        </p:grpSp>
        <p:cxnSp>
          <p:nvCxnSpPr>
            <p:cNvPr id="74" name="Straight Arrow Connector 73"/>
            <p:cNvCxnSpPr/>
            <p:nvPr/>
          </p:nvCxnSpPr>
          <p:spPr>
            <a:xfrm flipH="1">
              <a:off x="19585330" y="27606172"/>
              <a:ext cx="795490" cy="670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https://scontent-iad3-1.xx.fbcdn.net/t31.0-8/11154873_10205300056772683_3203332579716094464_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3606" y="15426941"/>
            <a:ext cx="8600994" cy="484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535400" y="9982200"/>
            <a:ext cx="8675773" cy="8956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+mj-lt"/>
              </a:rPr>
              <a:t>Engaging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+mj-lt"/>
              </a:rPr>
              <a:t>Multidisciplinary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+mj-lt"/>
              </a:rPr>
              <a:t>Real-world Problem-solving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+mj-lt"/>
              </a:rPr>
              <a:t>Collaborative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+mj-lt"/>
              </a:rPr>
              <a:t>Hands-on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+mj-lt"/>
              </a:rPr>
              <a:t>Connected to Experts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+mj-lt"/>
              </a:rPr>
              <a:t>Connected to Community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+mj-lt"/>
              </a:rPr>
              <a:t>Deepens Subject Knowledge</a:t>
            </a:r>
            <a:endParaRPr lang="en-US" sz="48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13634" y="18885766"/>
            <a:ext cx="855272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http://www.challengebasedlearning.org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29032200" y="9604950"/>
            <a:ext cx="138175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+mj-lt"/>
              </a:rPr>
              <a:t>Climate Change Is Partially Due To Our Use Of Fossil Fuels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+mj-lt"/>
              </a:rPr>
              <a:t>Other Sources Of Energy And That Will Require Storing It For Use.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6000" dirty="0">
              <a:latin typeface="Garamond" panose="02020404030301010803" pitchFamily="18" charset="0"/>
            </a:endParaRPr>
          </a:p>
        </p:txBody>
      </p:sp>
      <p:sp>
        <p:nvSpPr>
          <p:cNvPr id="76" name="Rectangle 20"/>
          <p:cNvSpPr>
            <a:spLocks noChangeArrowheads="1"/>
          </p:cNvSpPr>
          <p:nvPr/>
        </p:nvSpPr>
        <p:spPr bwMode="auto">
          <a:xfrm>
            <a:off x="29006800" y="13868400"/>
            <a:ext cx="13893800" cy="1600200"/>
          </a:xfrm>
          <a:prstGeom prst="rect">
            <a:avLst/>
          </a:prstGeom>
          <a:solidFill>
            <a:srgbClr val="F0F5FC"/>
          </a:solidFill>
          <a:ln w="9525">
            <a:solidFill>
              <a:srgbClr val="E9F0FB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003893"/>
                </a:solidFill>
                <a:latin typeface="+mj-lt"/>
              </a:rPr>
              <a:t>Hook</a:t>
            </a:r>
            <a:endParaRPr lang="en-US" altLang="en-US" sz="6000" b="1" dirty="0">
              <a:solidFill>
                <a:srgbClr val="003893"/>
              </a:solidFill>
              <a:latin typeface="+mj-l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0687249" y="20443549"/>
            <a:ext cx="12289551" cy="3046988"/>
          </a:xfrm>
          <a:prstGeom prst="rect">
            <a:avLst/>
          </a:prstGeom>
          <a:solidFill>
            <a:srgbClr val="D7E3F8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j-lt"/>
              </a:rPr>
              <a:t>Plug-in Electric and Hybrid Cars Have Different Energy and Power Characteristics Than Conventional Gasoline Vehicles</a:t>
            </a:r>
            <a:endParaRPr lang="en-US" sz="4400" dirty="0"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6000" dirty="0">
              <a:latin typeface="Garamond" panose="02020404030301010803" pitchFamily="18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31398316" y="22836282"/>
            <a:ext cx="10435484" cy="7621694"/>
            <a:chOff x="2826368" y="2334260"/>
            <a:chExt cx="4143392" cy="3026181"/>
          </a:xfrm>
        </p:grpSpPr>
        <p:pic>
          <p:nvPicPr>
            <p:cNvPr id="84" name="Picture 4" descr="File:2013-Monster-Tajima-Giti-EV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6369" y="2334260"/>
              <a:ext cx="3884177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/>
            <p:cNvSpPr txBox="1"/>
            <p:nvPr/>
          </p:nvSpPr>
          <p:spPr>
            <a:xfrm>
              <a:off x="2826368" y="5152697"/>
              <a:ext cx="4143392" cy="207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Monster Tajima Electric Car, June 2013, Photographer: </a:t>
              </a:r>
              <a:r>
                <a:rPr lang="en-US" sz="2800" dirty="0" err="1" smtClean="0"/>
                <a:t>Furyanto</a:t>
              </a:r>
              <a:endParaRPr lang="en-US" sz="28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591800" y="26822400"/>
            <a:ext cx="4795162" cy="4498776"/>
            <a:chOff x="9829796" y="27355800"/>
            <a:chExt cx="4795162" cy="4498776"/>
          </a:xfrm>
        </p:grpSpPr>
        <p:sp>
          <p:nvSpPr>
            <p:cNvPr id="5" name="TextBox 4"/>
            <p:cNvSpPr txBox="1"/>
            <p:nvPr/>
          </p:nvSpPr>
          <p:spPr>
            <a:xfrm>
              <a:off x="9829796" y="30900469"/>
              <a:ext cx="47951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003893"/>
                  </a:solidFill>
                  <a:latin typeface="Garamond" panose="02020404030301010803" pitchFamily="18" charset="0"/>
                </a:rPr>
                <a:t>Figure 5. Graphene Paper Digits on Kapton Film</a:t>
              </a:r>
              <a:endParaRPr lang="en-US" sz="2800" dirty="0">
                <a:solidFill>
                  <a:srgbClr val="003893"/>
                </a:solidFill>
                <a:latin typeface="Garamond" panose="02020404030301010803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9800" y="27355800"/>
              <a:ext cx="4572000" cy="3429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St. Xavier">
      <a:dk1>
        <a:srgbClr val="003893"/>
      </a:dk1>
      <a:lt1>
        <a:srgbClr val="FFFFFF"/>
      </a:lt1>
      <a:dk2>
        <a:srgbClr val="003893"/>
      </a:dk2>
      <a:lt2>
        <a:srgbClr val="B7FFFF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. X">
      <a:majorFont>
        <a:latin typeface="Helvetica"/>
        <a:ea typeface=""/>
        <a:cs typeface=""/>
      </a:majorFont>
      <a:minorFont>
        <a:latin typeface="Gar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7037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7037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4251</TotalTime>
  <Words>211</Words>
  <Application>Microsoft Office PowerPoint</Application>
  <PresentationFormat>Custom</PresentationFormat>
  <Paragraphs>55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Garamond</vt:lpstr>
      <vt:lpstr>Garmond</vt:lpstr>
      <vt:lpstr>Helvetica</vt:lpstr>
      <vt:lpstr>Default Design</vt:lpstr>
      <vt:lpstr>Electric Power and Energy Usage John J. D’Alessandro St. Xavier High School, Physics</vt:lpstr>
    </vt:vector>
  </TitlesOfParts>
  <Company>Graphicsland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poster example</dc:title>
  <dc:subject>Template For Scientific Poster Presentation</dc:subject>
  <dc:creator>Graphicsland/MakeSigns.com</dc:creator>
  <cp:keywords>scientific, research, template, custom, poster, presentation, symposium, printing, PowerPoint, create, design, example, sample, download</cp:keywords>
  <dc:description>Download our scientific poster templates at no cost to you and get one step closer to making a great research poster.</dc:description>
  <cp:lastModifiedBy>John D'Alessandro</cp:lastModifiedBy>
  <cp:revision>126</cp:revision>
  <dcterms:created xsi:type="dcterms:W3CDTF">2004-07-26T21:45:23Z</dcterms:created>
  <dcterms:modified xsi:type="dcterms:W3CDTF">2016-07-26T16:34:56Z</dcterms:modified>
  <cp:category>science research poster</cp:category>
</cp:coreProperties>
</file>